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Lst>
  <p:notesMasterIdLst>
    <p:notesMasterId r:id="rId16"/>
  </p:notesMasterIdLst>
  <p:sldIdLst>
    <p:sldId id="256" r:id="rId4"/>
    <p:sldId id="262" r:id="rId5"/>
    <p:sldId id="263" r:id="rId6"/>
    <p:sldId id="264" r:id="rId7"/>
    <p:sldId id="266" r:id="rId8"/>
    <p:sldId id="272" r:id="rId9"/>
    <p:sldId id="267" r:id="rId10"/>
    <p:sldId id="268" r:id="rId11"/>
    <p:sldId id="265" r:id="rId12"/>
    <p:sldId id="269" r:id="rId13"/>
    <p:sldId id="270" r:id="rId14"/>
    <p:sldId id="271" r:id="rId1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47" autoAdjust="0"/>
  </p:normalViewPr>
  <p:slideViewPr>
    <p:cSldViewPr snapToGrid="0" snapToObjects="1">
      <p:cViewPr varScale="1">
        <p:scale>
          <a:sx n="24" d="100"/>
          <a:sy n="24" d="100"/>
        </p:scale>
        <p:origin x="-90" y="-786"/>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26922755"/>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b="0"/>
            </a:pPr>
            <a:r>
              <a:rPr sz="5200" b="1"/>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7405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497083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59748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915338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8" name="Footer Placeholder 7"/>
          <p:cNvSpPr>
            <a:spLocks noGrp="1"/>
          </p:cNvSpPr>
          <p:nvPr>
            <p:ph type="ftr" sz="quarter" idx="11"/>
          </p:nvPr>
        </p:nvSpPr>
        <p:spPr>
          <a:xfrm>
            <a:off x="4443413" y="9040813"/>
            <a:ext cx="4117975" cy="519112"/>
          </a:xfrm>
          <a:prstGeom prst="rect">
            <a:avLst/>
          </a:prstGeom>
        </p:spPr>
        <p:txBody>
          <a:bodyPr/>
          <a:lstStyle/>
          <a:p>
            <a:endParaRPr lang="en-US"/>
          </a:p>
        </p:txBody>
      </p:sp>
      <p:sp>
        <p:nvSpPr>
          <p:cNvPr id="9" name="Slide Number Placeholder 8"/>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2618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4" name="Footer Placeholder 3"/>
          <p:cNvSpPr>
            <a:spLocks noGrp="1"/>
          </p:cNvSpPr>
          <p:nvPr>
            <p:ph type="ftr" sz="quarter" idx="11"/>
          </p:nvPr>
        </p:nvSpPr>
        <p:spPr>
          <a:xfrm>
            <a:off x="4443413" y="9040813"/>
            <a:ext cx="4117975" cy="519112"/>
          </a:xfrm>
          <a:prstGeom prst="rect">
            <a:avLst/>
          </a:prstGeom>
        </p:spPr>
        <p:txBody>
          <a:bodyPr/>
          <a:lstStyle/>
          <a:p>
            <a:endParaRPr lang="en-US"/>
          </a:p>
        </p:txBody>
      </p:sp>
      <p:sp>
        <p:nvSpPr>
          <p:cNvPr id="5" name="Slide Number Placeholder 4"/>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169023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3" name="Footer Placeholder 2"/>
          <p:cNvSpPr>
            <a:spLocks noGrp="1"/>
          </p:cNvSpPr>
          <p:nvPr>
            <p:ph type="ftr" sz="quarter" idx="11"/>
          </p:nvPr>
        </p:nvSpPr>
        <p:spPr>
          <a:xfrm>
            <a:off x="4443413" y="9040813"/>
            <a:ext cx="4117975" cy="519112"/>
          </a:xfrm>
          <a:prstGeom prst="rect">
            <a:avLst/>
          </a:prstGeom>
        </p:spPr>
        <p:txBody>
          <a:bodyPr/>
          <a:lstStyle/>
          <a:p>
            <a:endParaRPr lang="en-US"/>
          </a:p>
        </p:txBody>
      </p:sp>
      <p:sp>
        <p:nvSpPr>
          <p:cNvPr id="4" name="Slide Number Placeholder 3"/>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574122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6684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b="0"/>
            </a:pPr>
            <a:r>
              <a:rPr sz="5200" b="1"/>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93794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2092361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pPr/>
              <a:t>9/28/2014</a:t>
            </a:fld>
            <a:endParaRPr lang="en-US"/>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pPr/>
              <a:t>‹#›</a:t>
            </a:fld>
            <a:endParaRPr lang="en-US"/>
          </a:p>
        </p:txBody>
      </p:sp>
    </p:spTree>
    <p:extLst>
      <p:ext uri="{BB962C8B-B14F-4D97-AF65-F5344CB8AC3E}">
        <p14:creationId xmlns:p14="http://schemas.microsoft.com/office/powerpoint/2010/main" val="35429781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94901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1286097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B3803-5820-0443-86E1-F15B915DB494}" type="datetimeFigureOut">
              <a:rPr lang="en-US" smtClean="0"/>
              <a:pPr/>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778199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B3803-5820-0443-86E1-F15B915DB494}" type="datetimeFigureOut">
              <a:rPr lang="en-US" smtClean="0"/>
              <a:pPr/>
              <a:t>9/28/2014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1780222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B3803-5820-0443-86E1-F15B915DB494}" type="datetimeFigureOut">
              <a:rPr lang="en-US" smtClean="0"/>
              <a:pPr/>
              <a:t>9/28/2014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547446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B3803-5820-0443-86E1-F15B915DB494}" type="datetimeFigureOut">
              <a:rPr lang="en-US" smtClean="0"/>
              <a:pPr/>
              <a:t>9/28/2014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5443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B3803-5820-0443-86E1-F15B915DB494}" type="datetimeFigureOut">
              <a:rPr lang="en-US" smtClean="0"/>
              <a:pPr/>
              <a:t>9/28/2014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321680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b="0"/>
            </a:pPr>
            <a:r>
              <a:rPr sz="5200" b="1"/>
              <a:t>Title Text</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pPr/>
              <a:t>9/28/2014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3362198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pPr/>
              <a:t>9/28/2014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4799036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2131601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pPr/>
              <a:t>9/28/2014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2A6D0-C067-954C-8524-C236FE00EC2F}" type="slidenum">
              <a:rPr lang="en-US" smtClean="0"/>
              <a:pPr/>
              <a:t>‹#›</a:t>
            </a:fld>
            <a:endParaRPr lang="en-US"/>
          </a:p>
        </p:txBody>
      </p:sp>
    </p:spTree>
    <p:extLst>
      <p:ext uri="{BB962C8B-B14F-4D97-AF65-F5344CB8AC3E}">
        <p14:creationId xmlns:p14="http://schemas.microsoft.com/office/powerpoint/2010/main" val="423838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b="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b="0"/>
            </a:pPr>
            <a:r>
              <a:rPr sz="5200" b="1"/>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pPr>
            <a:r>
              <a:rPr sz="5200" b="1"/>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pPr>
            <a:r>
              <a:rPr sz="5200" b="1"/>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b="0"/>
            </a:pPr>
            <a:r>
              <a:rPr sz="5200" b="1"/>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iming>
    <p:tnLst>
      <p:par>
        <p:cTn id="1" dur="indefinite" restart="never" nodeType="tmRoot"/>
      </p:par>
    </p:tnLst>
  </p:timing>
  <p:txStyles>
    <p:titleStyle>
      <a:lvl1pPr algn="ctr" defTabSz="584200">
        <a:defRPr sz="5200" b="1">
          <a:latin typeface="+mj-lt"/>
          <a:ea typeface="+mj-ea"/>
          <a:cs typeface="+mj-cs"/>
          <a:sym typeface="Garamond"/>
        </a:defRPr>
      </a:lvl1pPr>
      <a:lvl2pPr indent="228600" algn="ctr" defTabSz="584200">
        <a:defRPr sz="5200" b="1">
          <a:latin typeface="+mj-lt"/>
          <a:ea typeface="+mj-ea"/>
          <a:cs typeface="+mj-cs"/>
          <a:sym typeface="Garamond"/>
        </a:defRPr>
      </a:lvl2pPr>
      <a:lvl3pPr indent="457200" algn="ctr" defTabSz="584200">
        <a:defRPr sz="5200" b="1">
          <a:latin typeface="+mj-lt"/>
          <a:ea typeface="+mj-ea"/>
          <a:cs typeface="+mj-cs"/>
          <a:sym typeface="Garamond"/>
        </a:defRPr>
      </a:lvl3pPr>
      <a:lvl4pPr indent="685800" algn="ctr" defTabSz="584200">
        <a:defRPr sz="5200" b="1">
          <a:latin typeface="+mj-lt"/>
          <a:ea typeface="+mj-ea"/>
          <a:cs typeface="+mj-cs"/>
          <a:sym typeface="Garamond"/>
        </a:defRPr>
      </a:lvl4pPr>
      <a:lvl5pPr indent="914400" algn="ctr" defTabSz="584200">
        <a:defRPr sz="5200" b="1">
          <a:latin typeface="+mj-lt"/>
          <a:ea typeface="+mj-ea"/>
          <a:cs typeface="+mj-cs"/>
          <a:sym typeface="Garamond"/>
        </a:defRPr>
      </a:lvl5pPr>
      <a:lvl6pPr indent="1143000" algn="ctr" defTabSz="584200">
        <a:defRPr sz="5200" b="1">
          <a:latin typeface="+mj-lt"/>
          <a:ea typeface="+mj-ea"/>
          <a:cs typeface="+mj-cs"/>
          <a:sym typeface="Garamond"/>
        </a:defRPr>
      </a:lvl6pPr>
      <a:lvl7pPr indent="1371600" algn="ctr" defTabSz="584200">
        <a:defRPr sz="5200" b="1">
          <a:latin typeface="+mj-lt"/>
          <a:ea typeface="+mj-ea"/>
          <a:cs typeface="+mj-cs"/>
          <a:sym typeface="Garamond"/>
        </a:defRPr>
      </a:lvl7pPr>
      <a:lvl8pPr indent="1600200" algn="ctr" defTabSz="584200">
        <a:defRPr sz="5200" b="1">
          <a:latin typeface="+mj-lt"/>
          <a:ea typeface="+mj-ea"/>
          <a:cs typeface="+mj-cs"/>
          <a:sym typeface="Garamond"/>
        </a:defRPr>
      </a:lvl8pPr>
      <a:lvl9pPr indent="1828800" algn="ctr" defTabSz="584200">
        <a:defRPr sz="5200" b="1">
          <a:latin typeface="+mj-lt"/>
          <a:ea typeface="+mj-ea"/>
          <a:cs typeface="+mj-cs"/>
          <a:sym typeface="Garamond"/>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4772" y="0"/>
            <a:ext cx="11703050" cy="105831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69280" y="1516980"/>
            <a:ext cx="11435520" cy="5555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13" cstate="print"/>
          <a:stretch>
            <a:fillRect/>
          </a:stretch>
        </p:blipFill>
        <p:spPr>
          <a:xfrm>
            <a:off x="-119651" y="-94938"/>
            <a:ext cx="1524788" cy="9848538"/>
          </a:xfrm>
          <a:prstGeom prst="rect">
            <a:avLst/>
          </a:prstGeom>
        </p:spPr>
      </p:pic>
      <p:pic>
        <p:nvPicPr>
          <p:cNvPr id="9" name="Picture 8"/>
          <p:cNvPicPr>
            <a:picLocks noChangeAspect="1"/>
          </p:cNvPicPr>
          <p:nvPr userDrawn="1"/>
        </p:nvPicPr>
        <p:blipFill>
          <a:blip r:embed="rId14" cstate="print"/>
          <a:stretch>
            <a:fillRect/>
          </a:stretch>
        </p:blipFill>
        <p:spPr>
          <a:xfrm>
            <a:off x="-42663" y="57503"/>
            <a:ext cx="1447800" cy="876300"/>
          </a:xfrm>
          <a:prstGeom prst="rect">
            <a:avLst/>
          </a:prstGeom>
        </p:spPr>
      </p:pic>
      <p:sp>
        <p:nvSpPr>
          <p:cNvPr id="11" name="Rectangle 10"/>
          <p:cNvSpPr/>
          <p:nvPr userDrawn="1"/>
        </p:nvSpPr>
        <p:spPr>
          <a:xfrm>
            <a:off x="-42662" y="1070630"/>
            <a:ext cx="1487434" cy="954107"/>
          </a:xfrm>
          <a:prstGeom prst="rect">
            <a:avLst/>
          </a:prstGeom>
        </p:spPr>
        <p:txBody>
          <a:bodyPr wrap="square">
            <a:spAutoFit/>
          </a:bodyPr>
          <a:lstStyle/>
          <a:p>
            <a:r>
              <a:rPr lang="it-IT" sz="2800" spc="-150" baseline="0" dirty="0" smtClean="0">
                <a:solidFill>
                  <a:schemeClr val="bg1"/>
                </a:solidFill>
                <a:latin typeface="Copperplate"/>
                <a:cs typeface="Copperplate"/>
              </a:rPr>
              <a:t>Romans </a:t>
            </a:r>
          </a:p>
          <a:p>
            <a:r>
              <a:rPr lang="it-IT" sz="2800" spc="-150" baseline="0" dirty="0" smtClean="0">
                <a:solidFill>
                  <a:schemeClr val="bg1"/>
                </a:solidFill>
                <a:latin typeface="Copperplate"/>
                <a:cs typeface="Copperplate"/>
              </a:rPr>
              <a:t>2:1-16</a:t>
            </a:r>
            <a:endParaRPr lang="en-US" sz="2800" spc="-150" baseline="0" dirty="0">
              <a:solidFill>
                <a:schemeClr val="bg1"/>
              </a:solidFill>
              <a:latin typeface="Copperplate"/>
              <a:cs typeface="Copperplate"/>
            </a:endParaRPr>
          </a:p>
        </p:txBody>
      </p:sp>
      <p:sp>
        <p:nvSpPr>
          <p:cNvPr id="12" name="Rectangle 11"/>
          <p:cNvSpPr/>
          <p:nvPr userDrawn="1"/>
        </p:nvSpPr>
        <p:spPr>
          <a:xfrm>
            <a:off x="0" y="8466371"/>
            <a:ext cx="1444772" cy="954107"/>
          </a:xfrm>
          <a:prstGeom prst="rect">
            <a:avLst/>
          </a:prstGeom>
        </p:spPr>
        <p:txBody>
          <a:bodyPr wrap="square">
            <a:spAutoFit/>
          </a:bodyPr>
          <a:lstStyle/>
          <a:p>
            <a:r>
              <a:rPr lang="it-IT" sz="2800" spc="-150" baseline="0" dirty="0" err="1" smtClean="0">
                <a:solidFill>
                  <a:schemeClr val="bg1"/>
                </a:solidFill>
                <a:latin typeface="Copperplate"/>
                <a:cs typeface="Copperplate"/>
              </a:rPr>
              <a:t>Lesson</a:t>
            </a:r>
            <a:endParaRPr lang="it-IT" sz="2800" spc="-150" baseline="0" dirty="0" smtClean="0">
              <a:solidFill>
                <a:schemeClr val="bg1"/>
              </a:solidFill>
              <a:latin typeface="Copperplate"/>
              <a:cs typeface="Copperplate"/>
            </a:endParaRPr>
          </a:p>
          <a:p>
            <a:r>
              <a:rPr lang="it-IT" sz="2800" spc="-150" baseline="0" dirty="0" smtClean="0">
                <a:solidFill>
                  <a:schemeClr val="bg1"/>
                </a:solidFill>
                <a:latin typeface="Copperplate"/>
                <a:cs typeface="Copperplate"/>
              </a:rPr>
              <a:t> 4</a:t>
            </a:r>
            <a:endParaRPr lang="en-US" sz="2800" spc="-150" baseline="0" dirty="0">
              <a:solidFill>
                <a:schemeClr val="bg1"/>
              </a:solidFill>
              <a:latin typeface="Copperplate"/>
              <a:cs typeface="Copperplate"/>
            </a:endParaRPr>
          </a:p>
        </p:txBody>
      </p:sp>
      <p:sp>
        <p:nvSpPr>
          <p:cNvPr id="13" name="Rectangle 12"/>
          <p:cNvSpPr/>
          <p:nvPr userDrawn="1"/>
        </p:nvSpPr>
        <p:spPr>
          <a:xfrm>
            <a:off x="-119651" y="6312392"/>
            <a:ext cx="1444772" cy="1015663"/>
          </a:xfrm>
          <a:prstGeom prst="rect">
            <a:avLst/>
          </a:prstGeom>
        </p:spPr>
        <p:txBody>
          <a:bodyPr wrap="square">
            <a:spAutoFit/>
          </a:bodyPr>
          <a:lstStyle/>
          <a:p>
            <a:r>
              <a:rPr lang="it-IT" sz="2000" spc="-150" baseline="0" dirty="0" smtClean="0">
                <a:solidFill>
                  <a:schemeClr val="bg1"/>
                </a:solidFill>
                <a:latin typeface="Copperplate"/>
                <a:cs typeface="Copperplate"/>
              </a:rPr>
              <a:t>The Prosecution of Mankind</a:t>
            </a:r>
            <a:endParaRPr lang="en-US" sz="2000" spc="-150" baseline="0" dirty="0">
              <a:solidFill>
                <a:schemeClr val="bg1"/>
              </a:solidFill>
              <a:latin typeface="Copperplate"/>
              <a:cs typeface="Copperplate"/>
            </a:endParaRPr>
          </a:p>
        </p:txBody>
      </p:sp>
    </p:spTree>
    <p:extLst>
      <p:ext uri="{BB962C8B-B14F-4D97-AF65-F5344CB8AC3E}">
        <p14:creationId xmlns:p14="http://schemas.microsoft.com/office/powerpoint/2010/main" val="393817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C9B3803-5820-0443-86E1-F15B915DB494}" type="datetimeFigureOut">
              <a:rPr lang="en-US" smtClean="0"/>
              <a:pPr/>
              <a:t>9/28/2014</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B12A6D0-C067-954C-8524-C236FE00EC2F}" type="slidenum">
              <a:rPr lang="en-US" smtClean="0"/>
              <a:pPr/>
              <a:t>‹#›</a:t>
            </a:fld>
            <a:endParaRPr lang="en-US"/>
          </a:p>
        </p:txBody>
      </p:sp>
    </p:spTree>
    <p:extLst>
      <p:ext uri="{BB962C8B-B14F-4D97-AF65-F5344CB8AC3E}">
        <p14:creationId xmlns:p14="http://schemas.microsoft.com/office/powerpoint/2010/main" val="833976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1A7F9"/>
            </a:gs>
            <a:gs pos="100000">
              <a:srgbClr val="FEF1AE"/>
            </a:gs>
          </a:gsLst>
          <a:lin ang="5400000" scaled="0"/>
        </a:gradFill>
        <a:effectLst/>
      </p:bgPr>
    </p:bg>
    <p:spTree>
      <p:nvGrpSpPr>
        <p:cNvPr id="1" name=""/>
        <p:cNvGrpSpPr/>
        <p:nvPr/>
      </p:nvGrpSpPr>
      <p:grpSpPr>
        <a:xfrm>
          <a:off x="0" y="0"/>
          <a:ext cx="0" cy="0"/>
          <a:chOff x="0" y="0"/>
          <a:chExt cx="0" cy="0"/>
        </a:xfrm>
      </p:grpSpPr>
      <p:pic>
        <p:nvPicPr>
          <p:cNvPr id="34" name="Coliseum_Romans.png"/>
          <p:cNvPicPr/>
          <p:nvPr/>
        </p:nvPicPr>
        <p:blipFill>
          <a:blip r:embed="rId2" cstate="print">
            <a:extLst/>
          </a:blip>
          <a:stretch>
            <a:fillRect/>
          </a:stretch>
        </p:blipFill>
        <p:spPr>
          <a:xfrm>
            <a:off x="0" y="1670694"/>
            <a:ext cx="13004800" cy="7969251"/>
          </a:xfrm>
          <a:prstGeom prst="rect">
            <a:avLst/>
          </a:prstGeom>
          <a:ln w="12700">
            <a:miter lim="400000"/>
          </a:ln>
          <a:effectLst>
            <a:outerShdw blurRad="114300" dist="25400" dir="1733921" rotWithShape="0">
              <a:srgbClr val="000000">
                <a:alpha val="59426"/>
              </a:srgbClr>
            </a:outerShdw>
          </a:effectLst>
        </p:spPr>
      </p:pic>
      <p:sp>
        <p:nvSpPr>
          <p:cNvPr id="35" name="Shape 35"/>
          <p:cNvSpPr/>
          <p:nvPr/>
        </p:nvSpPr>
        <p:spPr>
          <a:xfrm>
            <a:off x="0" y="-438159"/>
            <a:ext cx="13004800" cy="2633391"/>
          </a:xfrm>
          <a:prstGeom prst="rect">
            <a:avLst/>
          </a:prstGeom>
          <a:ln w="12700">
            <a:miter lim="400000"/>
          </a:ln>
          <a:effectLst>
            <a:outerShdw blurRad="114300" dist="25400" dir="1733921" rotWithShape="0">
              <a:srgbClr val="FFFFFF">
                <a:alpha val="83222"/>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457200">
              <a:defRPr sz="18000" spc="1440">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18000" spc="1440">
                <a:solidFill>
                  <a:srgbClr val="494237"/>
                </a:solidFill>
              </a:rPr>
              <a:t>ROMANS</a:t>
            </a:r>
          </a:p>
        </p:txBody>
      </p:sp>
      <p:sp>
        <p:nvSpPr>
          <p:cNvPr id="36" name="Shape 36"/>
          <p:cNvSpPr/>
          <p:nvPr/>
        </p:nvSpPr>
        <p:spPr>
          <a:xfrm>
            <a:off x="0" y="7558126"/>
            <a:ext cx="13004801" cy="1097737"/>
          </a:xfrm>
          <a:prstGeom prst="rect">
            <a:avLst/>
          </a:prstGeom>
          <a:solidFill>
            <a:srgbClr val="614639"/>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457200">
              <a:lnSpc>
                <a:spcPct val="90000"/>
              </a:lnSpc>
              <a:defRPr sz="6500" b="1" spc="194" baseline="1538">
                <a:solidFill>
                  <a:srgbClr val="D2B9AA"/>
                </a:solidFill>
                <a:effectLst>
                  <a:outerShdw blurRad="12700" dist="12700" dir="2100000" rotWithShape="0">
                    <a:srgbClr val="000000"/>
                  </a:outerShdw>
                </a:effectLst>
                <a:latin typeface="Copperplate Gothic Bold"/>
                <a:ea typeface="Copperplate Gothic Bold"/>
                <a:cs typeface="Copperplate Gothic Bold"/>
                <a:sym typeface="Copperplate Gothic Bold"/>
              </a:defRPr>
            </a:lvl1pPr>
          </a:lstStyle>
          <a:p>
            <a:pPr lvl="0">
              <a:defRPr sz="1800" b="0" spc="0" baseline="0">
                <a:solidFill>
                  <a:srgbClr val="000000"/>
                </a:solidFill>
                <a:effectLst/>
              </a:defRPr>
            </a:pPr>
            <a:r>
              <a:rPr sz="6500" b="1" spc="194" baseline="1538">
                <a:solidFill>
                  <a:srgbClr val="D2B9AA"/>
                </a:solidFill>
                <a:effectLst>
                  <a:outerShdw blurRad="12700" dist="12700" dir="2100000" rotWithShape="0">
                    <a:srgbClr val="000000"/>
                  </a:outerShdw>
                </a:effectLst>
              </a:rPr>
              <a:t>Laying a solid foundation</a:t>
            </a:r>
          </a:p>
        </p:txBody>
      </p:sp>
      <p:sp>
        <p:nvSpPr>
          <p:cNvPr id="37" name="Shape 37"/>
          <p:cNvSpPr/>
          <p:nvPr/>
        </p:nvSpPr>
        <p:spPr>
          <a:xfrm>
            <a:off x="5120222" y="3394219"/>
            <a:ext cx="4088047" cy="1969770"/>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457200">
              <a:defRPr sz="6400" spc="512">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6400" spc="512" dirty="0">
                <a:solidFill>
                  <a:srgbClr val="494237"/>
                </a:solidFill>
              </a:rPr>
              <a:t>Romans </a:t>
            </a:r>
            <a:r>
              <a:rPr lang="en-US" sz="6400" spc="512" dirty="0" smtClean="0">
                <a:solidFill>
                  <a:srgbClr val="494237"/>
                </a:solidFill>
              </a:rPr>
              <a:t>2:1-16</a:t>
            </a:r>
            <a:endParaRPr sz="6400" spc="512" dirty="0">
              <a:solidFill>
                <a:srgbClr val="494237"/>
              </a:solidFill>
            </a:endParaRPr>
          </a:p>
        </p:txBody>
      </p:sp>
      <p:sp>
        <p:nvSpPr>
          <p:cNvPr id="38" name="Shape 38"/>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xmlns="" val="1"/>
            </a:ext>
          </a:extLst>
        </p:spPr>
        <p:txBody>
          <a:bodyPr lIns="0" tIns="0" rIns="0" bIns="0" anchor="ctr"/>
          <a:lstStyle>
            <a:lvl1pPr defTabSz="457200">
              <a:lnSpc>
                <a:spcPct val="90000"/>
              </a:lnSpc>
              <a:defRPr sz="3400" spc="101" baseline="2941">
                <a:solidFill>
                  <a:srgbClr val="D2B9AA"/>
                </a:solidFill>
                <a:effectLst>
                  <a:outerShdw blurRad="12700" dist="12700" dir="2100000" rotWithShape="0">
                    <a:srgbClr val="000000"/>
                  </a:outerShdw>
                </a:effectLst>
                <a:latin typeface="Times New Roman Bold"/>
                <a:ea typeface="Times New Roman Bold"/>
                <a:cs typeface="Times New Roman Bold"/>
                <a:sym typeface="Times New Roman Bold"/>
              </a:defRPr>
            </a:lvl1pPr>
          </a:lstStyle>
          <a:p>
            <a:pPr lvl="0">
              <a:defRPr sz="1800" spc="0" baseline="0">
                <a:solidFill>
                  <a:srgbClr val="000000"/>
                </a:solidFill>
                <a:effectLst/>
              </a:defRPr>
            </a:pPr>
            <a:r>
              <a:rPr lang="en-US" sz="3400" spc="101" baseline="2941" dirty="0" smtClean="0">
                <a:solidFill>
                  <a:srgbClr val="D2B9AA"/>
                </a:solidFill>
                <a:effectLst>
                  <a:outerShdw blurRad="12700" dist="12700" dir="2100000" rotWithShape="0">
                    <a:srgbClr val="000000"/>
                  </a:outerShdw>
                </a:effectLst>
              </a:rPr>
              <a:t>Jesse McLaughlin</a:t>
            </a:r>
            <a:endParaRPr sz="3400" spc="101" baseline="2941" dirty="0">
              <a:solidFill>
                <a:srgbClr val="D2B9AA"/>
              </a:solidFill>
              <a:effectLst>
                <a:outerShdw blurRad="12700" dist="12700" dir="2100000" rotWithShape="0">
                  <a:srgbClr val="000000"/>
                </a:outerShdw>
              </a:effectLst>
            </a:endParaRPr>
          </a:p>
        </p:txBody>
      </p:sp>
      <p:sp>
        <p:nvSpPr>
          <p:cNvPr id="39" name="Shape 39"/>
          <p:cNvSpPr/>
          <p:nvPr/>
        </p:nvSpPr>
        <p:spPr>
          <a:xfrm>
            <a:off x="3533392" y="1928439"/>
            <a:ext cx="7670042" cy="1477328"/>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xmlns="" val="1"/>
            </a:ext>
          </a:extLst>
        </p:spPr>
        <p:txBody>
          <a:bodyPr lIns="0" tIns="0" rIns="0" bIns="0" anchor="ctr">
            <a:spAutoFit/>
          </a:bodyPr>
          <a:lstStyle>
            <a:lvl1pPr defTabSz="457200">
              <a:defRPr sz="6200" spc="496">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4800" spc="496" dirty="0" smtClean="0">
                <a:solidFill>
                  <a:srgbClr val="494237"/>
                </a:solidFill>
              </a:rPr>
              <a:t>The Prosecution of Mankind</a:t>
            </a:r>
            <a:endParaRPr sz="4800" spc="496" dirty="0">
              <a:solidFill>
                <a:srgbClr val="494237"/>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Storing Up Wrath</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3600" dirty="0" smtClean="0"/>
          </a:p>
          <a:p>
            <a:r>
              <a:rPr lang="en-US" sz="3600" dirty="0" smtClean="0">
                <a:latin typeface="Garamond" pitchFamily="18" charset="0"/>
              </a:rPr>
              <a:t>We will be judged by what we know not by standards of which we are ignorant.</a:t>
            </a:r>
          </a:p>
          <a:p>
            <a:r>
              <a:rPr lang="en-US" sz="3600" dirty="0" smtClean="0">
                <a:latin typeface="Garamond" pitchFamily="18" charset="0"/>
              </a:rPr>
              <a:t>The </a:t>
            </a:r>
            <a:r>
              <a:rPr lang="en-US" sz="3600" i="1" dirty="0" smtClean="0">
                <a:latin typeface="Garamond" pitchFamily="18" charset="0"/>
              </a:rPr>
              <a:t>thoughts </a:t>
            </a:r>
            <a:r>
              <a:rPr lang="en-US" sz="3600" dirty="0" smtClean="0">
                <a:latin typeface="Garamond" pitchFamily="18" charset="0"/>
              </a:rPr>
              <a:t>(v. 15) or </a:t>
            </a:r>
            <a:r>
              <a:rPr lang="en-US" sz="3600" i="1" dirty="0" smtClean="0">
                <a:latin typeface="Garamond" pitchFamily="18" charset="0"/>
              </a:rPr>
              <a:t>secrets of men </a:t>
            </a:r>
            <a:r>
              <a:rPr lang="en-US" sz="3600" dirty="0" smtClean="0">
                <a:latin typeface="Garamond" pitchFamily="18" charset="0"/>
              </a:rPr>
              <a:t>(v. 16) are the intentions hidden beneath every human action &amp; interaction. </a:t>
            </a:r>
          </a:p>
          <a:p>
            <a:r>
              <a:rPr lang="en-US" sz="3600" dirty="0" smtClean="0">
                <a:latin typeface="Garamond" pitchFamily="18" charset="0"/>
              </a:rPr>
              <a:t>The reason for missions work among unreached people is that ALL humanity will be called to account for their deeds and intentions.</a:t>
            </a: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Conclusion</a:t>
            </a:r>
            <a:endParaRPr lang="en-US" dirty="0"/>
          </a:p>
        </p:txBody>
      </p:sp>
      <p:sp>
        <p:nvSpPr>
          <p:cNvPr id="3" name="Content Placeholder 2"/>
          <p:cNvSpPr>
            <a:spLocks noGrp="1"/>
          </p:cNvSpPr>
          <p:nvPr>
            <p:ph idx="1"/>
          </p:nvPr>
        </p:nvSpPr>
        <p:spPr>
          <a:xfrm>
            <a:off x="1569280" y="1516980"/>
            <a:ext cx="11435520" cy="4230677"/>
          </a:xfrm>
        </p:spPr>
        <p:txBody>
          <a:bodyPr>
            <a:normAutofit/>
          </a:bodyPr>
          <a:lstStyle/>
          <a:p>
            <a:pPr indent="0">
              <a:buNone/>
            </a:pPr>
            <a:r>
              <a:rPr lang="en-US" sz="4400" dirty="0" smtClean="0">
                <a:latin typeface="Garamond" pitchFamily="18" charset="0"/>
              </a:rPr>
              <a:t>God does not grant special privileges to anyone. All humans will be judged and declared guilty even people who appear good in this life. Only those found in Christ Jesus, the Savior &amp; Judge, will be saved from God’s righteous wrath.</a:t>
            </a:r>
          </a:p>
          <a:p>
            <a:pPr algn="ctr">
              <a:buNone/>
            </a:pPr>
            <a:endParaRPr lang="en-US" dirty="0"/>
          </a:p>
        </p:txBody>
      </p:sp>
      <p:sp>
        <p:nvSpPr>
          <p:cNvPr id="1027" name="AutoShape 3"/>
          <p:cNvSpPr>
            <a:spLocks noChangeArrowheads="1"/>
          </p:cNvSpPr>
          <p:nvPr/>
        </p:nvSpPr>
        <p:spPr bwMode="auto">
          <a:xfrm>
            <a:off x="2102303" y="5747657"/>
            <a:ext cx="10155011" cy="3287486"/>
          </a:xfrm>
          <a:prstGeom prst="horizontalScroll">
            <a:avLst>
              <a:gd name="adj" fmla="val 125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000000"/>
                </a:solidFill>
                <a:effectLst/>
                <a:latin typeface="Garamond" pitchFamily="18" charset="0"/>
                <a:cs typeface="Arial" pitchFamily="34" charset="0"/>
              </a:rPr>
              <a:t>For I am not</a:t>
            </a:r>
            <a:r>
              <a:rPr kumimoji="0" lang="en-US" b="1" i="0" u="none" strike="noStrike" cap="none" normalizeH="0" baseline="0" dirty="0" smtClean="0">
                <a:ln>
                  <a:noFill/>
                </a:ln>
                <a:solidFill>
                  <a:schemeClr val="tx1"/>
                </a:solidFill>
                <a:effectLst/>
                <a:latin typeface="Garamond" pitchFamily="18" charset="0"/>
                <a:cs typeface="Arial" pitchFamily="34" charset="0"/>
              </a:rPr>
              <a:t> </a:t>
            </a:r>
            <a:r>
              <a:rPr kumimoji="0" lang="en-US" b="1" i="0" u="none" strike="noStrike" cap="none" normalizeH="0" baseline="0" dirty="0" smtClean="0">
                <a:ln>
                  <a:noFill/>
                </a:ln>
                <a:solidFill>
                  <a:srgbClr val="000000"/>
                </a:solidFill>
                <a:effectLst/>
                <a:latin typeface="Garamond" pitchFamily="18" charset="0"/>
                <a:cs typeface="Arial" pitchFamily="34" charset="0"/>
              </a:rPr>
              <a:t>ashamed of the gospel, for</a:t>
            </a:r>
            <a:r>
              <a:rPr kumimoji="0" lang="en-US" b="1" i="0" u="none" strike="noStrike" cap="none" normalizeH="0" baseline="0" dirty="0" smtClean="0">
                <a:ln>
                  <a:noFill/>
                </a:ln>
                <a:solidFill>
                  <a:schemeClr val="tx1"/>
                </a:solidFill>
                <a:effectLst/>
                <a:latin typeface="Garamond" pitchFamily="18" charset="0"/>
                <a:cs typeface="Arial" pitchFamily="34" charset="0"/>
              </a:rPr>
              <a:t> </a:t>
            </a:r>
            <a:r>
              <a:rPr kumimoji="0" lang="en-US" b="1" i="0" u="none" strike="noStrike" cap="none" normalizeH="0" baseline="0" dirty="0" smtClean="0">
                <a:ln>
                  <a:noFill/>
                </a:ln>
                <a:solidFill>
                  <a:srgbClr val="000000"/>
                </a:solidFill>
                <a:effectLst/>
                <a:latin typeface="Garamond" pitchFamily="18" charset="0"/>
                <a:cs typeface="Arial" pitchFamily="34" charset="0"/>
              </a:rPr>
              <a:t>it is the power of God for salvation to everyone who believes, to the</a:t>
            </a:r>
            <a:r>
              <a:rPr kumimoji="0" lang="en-US" b="1" i="0" u="none" strike="noStrike" cap="none" normalizeH="0" baseline="0" dirty="0" smtClean="0">
                <a:ln>
                  <a:noFill/>
                </a:ln>
                <a:solidFill>
                  <a:schemeClr val="tx1"/>
                </a:solidFill>
                <a:effectLst/>
                <a:latin typeface="Garamond" pitchFamily="18" charset="0"/>
                <a:cs typeface="Arial" pitchFamily="34" charset="0"/>
              </a:rPr>
              <a:t> </a:t>
            </a:r>
            <a:r>
              <a:rPr kumimoji="0" lang="en-US" b="1" i="0" u="none" strike="noStrike" cap="none" normalizeH="0" baseline="0" dirty="0" smtClean="0">
                <a:ln>
                  <a:noFill/>
                </a:ln>
                <a:solidFill>
                  <a:srgbClr val="000000"/>
                </a:solidFill>
                <a:effectLst/>
                <a:latin typeface="Garamond" pitchFamily="18" charset="0"/>
                <a:cs typeface="Arial" pitchFamily="34" charset="0"/>
              </a:rPr>
              <a:t>Jew first and also to</a:t>
            </a:r>
            <a:r>
              <a:rPr kumimoji="0" lang="en-US" b="1" i="0" u="none" strike="noStrike" cap="none" normalizeH="0" baseline="0" dirty="0" smtClean="0">
                <a:ln>
                  <a:noFill/>
                </a:ln>
                <a:solidFill>
                  <a:schemeClr val="tx1"/>
                </a:solidFill>
                <a:effectLst/>
                <a:latin typeface="Garamond" pitchFamily="18" charset="0"/>
                <a:cs typeface="Arial" pitchFamily="34" charset="0"/>
              </a:rPr>
              <a:t> </a:t>
            </a:r>
            <a:r>
              <a:rPr kumimoji="0" lang="en-US" b="1" i="0" u="none" strike="noStrike" cap="none" normalizeH="0" baseline="0" dirty="0" smtClean="0">
                <a:ln>
                  <a:noFill/>
                </a:ln>
                <a:solidFill>
                  <a:srgbClr val="000000"/>
                </a:solidFill>
                <a:effectLst/>
                <a:latin typeface="Garamond" pitchFamily="18" charset="0"/>
                <a:cs typeface="Arial" pitchFamily="34" charset="0"/>
              </a:rPr>
              <a:t>the Greek. –Romans 1:16</a:t>
            </a:r>
            <a:endParaRPr kumimoji="0" lang="en-US" b="1" i="0" u="none" strike="noStrike" cap="none" normalizeH="0" baseline="0" dirty="0" smtClean="0">
              <a:ln>
                <a:noFill/>
              </a:ln>
              <a:solidFill>
                <a:schemeClr val="tx1"/>
              </a:solidFill>
              <a:effectLst/>
              <a:latin typeface="Garamond"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Discussion Questions</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3600" dirty="0" smtClean="0"/>
          </a:p>
          <a:p>
            <a:r>
              <a:rPr lang="en-US" sz="3600" dirty="0" smtClean="0">
                <a:latin typeface="Garamond" pitchFamily="18" charset="0"/>
              </a:rPr>
              <a:t>Which excuse below do you tend to use to overlook sin? What is wrong with such excuses?</a:t>
            </a:r>
          </a:p>
          <a:p>
            <a:pPr lvl="1"/>
            <a:r>
              <a:rPr lang="en-US" dirty="0" smtClean="0">
                <a:latin typeface="Garamond" pitchFamily="18" charset="0"/>
              </a:rPr>
              <a:t>“I am better than other people in this category”</a:t>
            </a:r>
          </a:p>
          <a:p>
            <a:pPr lvl="1"/>
            <a:r>
              <a:rPr lang="en-US" dirty="0" smtClean="0">
                <a:latin typeface="Garamond" pitchFamily="18" charset="0"/>
              </a:rPr>
              <a:t>“A loving God will just let it go”</a:t>
            </a:r>
          </a:p>
          <a:p>
            <a:r>
              <a:rPr lang="en-US" dirty="0" smtClean="0">
                <a:latin typeface="Garamond" pitchFamily="18" charset="0"/>
              </a:rPr>
              <a:t>How can your intentions be bad even when you are doing what appears to be a good thing?</a:t>
            </a:r>
          </a:p>
          <a:p>
            <a:r>
              <a:rPr lang="en-US" dirty="0" smtClean="0">
                <a:latin typeface="Garamond" pitchFamily="18" charset="0"/>
              </a:rPr>
              <a:t>How does the “day of wrath” (v. 5) fit into the message of the gospel?</a:t>
            </a:r>
          </a:p>
          <a:p>
            <a:r>
              <a:rPr lang="en-US" dirty="0" smtClean="0">
                <a:latin typeface="Garamond" pitchFamily="18" charset="0"/>
              </a:rPr>
              <a:t>What is Jesus inviting you to apply from this lesson?</a:t>
            </a:r>
          </a:p>
          <a:p>
            <a:endParaRPr lang="en-US" dirty="0" smtClean="0">
              <a:latin typeface="Garamond" pitchFamily="18" charset="0"/>
            </a:endParaRPr>
          </a:p>
          <a:p>
            <a:pPr algn="ct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Judgment of the Self-Righteous</a:t>
            </a:r>
            <a:endParaRPr lang="en-US" b="1" dirty="0">
              <a:latin typeface="Garamond" pitchFamily="18" charset="0"/>
            </a:endParaRPr>
          </a:p>
        </p:txBody>
      </p:sp>
      <p:sp>
        <p:nvSpPr>
          <p:cNvPr id="3" name="Content Placeholder 2"/>
          <p:cNvSpPr>
            <a:spLocks noGrp="1"/>
          </p:cNvSpPr>
          <p:nvPr>
            <p:ph idx="1"/>
          </p:nvPr>
        </p:nvSpPr>
        <p:spPr>
          <a:xfrm>
            <a:off x="1569280" y="1516980"/>
            <a:ext cx="11435520" cy="7714106"/>
          </a:xfrm>
        </p:spPr>
        <p:txBody>
          <a:bodyPr>
            <a:noAutofit/>
          </a:bodyPr>
          <a:lstStyle/>
          <a:p>
            <a:pPr>
              <a:buNone/>
            </a:pPr>
            <a:r>
              <a:rPr lang="en-US" sz="3600" b="1" dirty="0" smtClean="0"/>
              <a:t>Romans 2:1-4</a:t>
            </a:r>
          </a:p>
          <a:p>
            <a:pPr indent="0">
              <a:buNone/>
            </a:pPr>
            <a:r>
              <a:rPr lang="en-US" sz="3600" dirty="0" smtClean="0"/>
              <a:t>Therefore you have no excuse, everyone of you who passes judgment, for in that which you judge another, you condemn yourself; for you who judge practice the same things. </a:t>
            </a:r>
            <a:r>
              <a:rPr lang="en-US" sz="3600" baseline="30000" dirty="0" smtClean="0"/>
              <a:t>2 </a:t>
            </a:r>
            <a:r>
              <a:rPr lang="en-US" sz="3600" dirty="0" smtClean="0"/>
              <a:t>And we know that the judgment of God rightly falls upon those who practice such things. </a:t>
            </a:r>
            <a:r>
              <a:rPr lang="en-US" sz="3600" baseline="30000" dirty="0" smtClean="0"/>
              <a:t>3</a:t>
            </a:r>
            <a:r>
              <a:rPr lang="en-US" sz="3600" dirty="0" smtClean="0"/>
              <a:t> But do you suppose this, O man, when you pass judgment on those who practice such things and do the same yourself, that you will escape the judgment of God?</a:t>
            </a:r>
            <a:r>
              <a:rPr lang="en-US" sz="3600" baseline="30000" dirty="0" smtClean="0"/>
              <a:t>4 </a:t>
            </a:r>
            <a:r>
              <a:rPr lang="en-US" sz="3600" dirty="0" smtClean="0"/>
              <a:t>Or do you think lightly of the riches of His kindness and tolerance and patience, not knowing that the kindness of God leads you to repentance? (NASB)</a:t>
            </a:r>
          </a:p>
          <a:p>
            <a:pPr>
              <a:buNone/>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Judgment of the Self-Righteous</a:t>
            </a:r>
            <a:endParaRPr lang="en-US" dirty="0"/>
          </a:p>
        </p:txBody>
      </p:sp>
      <p:sp>
        <p:nvSpPr>
          <p:cNvPr id="3" name="Content Placeholder 2"/>
          <p:cNvSpPr>
            <a:spLocks noGrp="1"/>
          </p:cNvSpPr>
          <p:nvPr>
            <p:ph idx="1"/>
          </p:nvPr>
        </p:nvSpPr>
        <p:spPr>
          <a:xfrm>
            <a:off x="1569280" y="1516980"/>
            <a:ext cx="11435520" cy="6930334"/>
          </a:xfrm>
        </p:spPr>
        <p:txBody>
          <a:bodyPr>
            <a:normAutofit fontScale="92500" lnSpcReduction="10000"/>
          </a:bodyPr>
          <a:lstStyle/>
          <a:p>
            <a:endParaRPr lang="en-US" sz="3600" dirty="0" smtClean="0"/>
          </a:p>
          <a:p>
            <a:r>
              <a:rPr lang="en-US" sz="3600" dirty="0" smtClean="0">
                <a:latin typeface="Garamond" pitchFamily="18" charset="0"/>
              </a:rPr>
              <a:t>Paul is addressing the </a:t>
            </a:r>
            <a:r>
              <a:rPr lang="en-US" sz="3600" i="1" dirty="0" smtClean="0">
                <a:latin typeface="Garamond" pitchFamily="18" charset="0"/>
              </a:rPr>
              <a:t>good person </a:t>
            </a:r>
            <a:r>
              <a:rPr lang="en-US" sz="3600" dirty="0" smtClean="0">
                <a:latin typeface="Garamond" pitchFamily="18" charset="0"/>
              </a:rPr>
              <a:t>or </a:t>
            </a:r>
            <a:r>
              <a:rPr lang="en-US" sz="3600" i="1" dirty="0" smtClean="0">
                <a:latin typeface="Garamond" pitchFamily="18" charset="0"/>
              </a:rPr>
              <a:t>moralizer </a:t>
            </a:r>
            <a:r>
              <a:rPr lang="en-US" sz="3600" dirty="0" smtClean="0">
                <a:latin typeface="Garamond" pitchFamily="18" charset="0"/>
              </a:rPr>
              <a:t>who thinks he can judge others. </a:t>
            </a:r>
          </a:p>
          <a:p>
            <a:pPr>
              <a:buNone/>
            </a:pPr>
            <a:endParaRPr lang="en-US" sz="3600" dirty="0" smtClean="0">
              <a:latin typeface="Garamond" pitchFamily="18" charset="0"/>
            </a:endParaRPr>
          </a:p>
          <a:p>
            <a:r>
              <a:rPr lang="en-US" sz="3600" dirty="0" smtClean="0">
                <a:latin typeface="Garamond" pitchFamily="18" charset="0"/>
              </a:rPr>
              <a:t>Downplaying Sin:</a:t>
            </a:r>
          </a:p>
          <a:p>
            <a:pPr lvl="1"/>
            <a:r>
              <a:rPr lang="en-US" sz="3200" b="1" dirty="0" smtClean="0">
                <a:latin typeface="Garamond" pitchFamily="18" charset="0"/>
              </a:rPr>
              <a:t>Justification by comparison </a:t>
            </a:r>
            <a:r>
              <a:rPr lang="en-US" sz="3200" dirty="0" smtClean="0">
                <a:latin typeface="Garamond" pitchFamily="18" charset="0"/>
              </a:rPr>
              <a:t>– “I am better than other people in this category.”</a:t>
            </a:r>
          </a:p>
          <a:p>
            <a:pPr lvl="1"/>
            <a:r>
              <a:rPr lang="en-US" sz="3200" b="1" dirty="0" smtClean="0">
                <a:latin typeface="Garamond" pitchFamily="18" charset="0"/>
              </a:rPr>
              <a:t>Tolerance of God </a:t>
            </a:r>
            <a:r>
              <a:rPr lang="en-US" sz="3200" dirty="0" smtClean="0">
                <a:latin typeface="Garamond" pitchFamily="18" charset="0"/>
              </a:rPr>
              <a:t>– “A loving God will just let it go”</a:t>
            </a:r>
          </a:p>
          <a:p>
            <a:pPr lvl="1">
              <a:buNone/>
            </a:pPr>
            <a:endParaRPr lang="en-US" dirty="0" smtClean="0">
              <a:latin typeface="Garamond" pitchFamily="18" charset="0"/>
            </a:endParaRPr>
          </a:p>
          <a:p>
            <a:endParaRPr lang="en-US" dirty="0" smtClean="0">
              <a:latin typeface="Garamond" pitchFamily="18" charset="0"/>
            </a:endParaRPr>
          </a:p>
          <a:p>
            <a:pPr algn="ctr">
              <a:buNone/>
            </a:pPr>
            <a:r>
              <a:rPr lang="en-US" b="1" i="1" dirty="0" smtClean="0">
                <a:latin typeface="Garamond" pitchFamily="18" charset="0"/>
              </a:rPr>
              <a:t>“[God’s kindness] is intended to give us space in which to repent, not to give us an excuse for sinning.” </a:t>
            </a:r>
            <a:endParaRPr lang="en-US" sz="2800" dirty="0" smtClean="0">
              <a:latin typeface="Garamond" pitchFamily="18" charset="0"/>
            </a:endParaRPr>
          </a:p>
          <a:p>
            <a:pPr algn="ctr">
              <a:buNone/>
            </a:pPr>
            <a:r>
              <a:rPr lang="en-US" i="1" dirty="0" smtClean="0">
                <a:latin typeface="Garamond" pitchFamily="18" charset="0"/>
              </a:rPr>
              <a:t>– John Stott</a:t>
            </a:r>
            <a:endParaRPr lang="en-US" sz="2800" dirty="0" smtClean="0">
              <a:latin typeface="Garamond"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Storing Up Wrath</a:t>
            </a:r>
          </a:p>
        </p:txBody>
      </p:sp>
      <p:sp>
        <p:nvSpPr>
          <p:cNvPr id="5" name="Content Placeholder 2"/>
          <p:cNvSpPr txBox="1">
            <a:spLocks/>
          </p:cNvSpPr>
          <p:nvPr/>
        </p:nvSpPr>
        <p:spPr>
          <a:xfrm>
            <a:off x="1444772" y="1371600"/>
            <a:ext cx="11435520" cy="8011886"/>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Romans 2:5-11</a:t>
            </a:r>
          </a:p>
          <a:p>
            <a:pPr marL="347472" algn="l"/>
            <a:r>
              <a:rPr lang="en-US" baseline="30000" dirty="0" smtClean="0"/>
              <a:t>5</a:t>
            </a:r>
            <a:r>
              <a:rPr lang="en-US" dirty="0" smtClean="0"/>
              <a:t> But because of your stubbornness and unrepentant heart you are storing up wrath for yourself in the day of wrath and revelation of the righteous judgment of God, </a:t>
            </a:r>
            <a:r>
              <a:rPr lang="en-US" baseline="30000" dirty="0" smtClean="0"/>
              <a:t>6</a:t>
            </a:r>
            <a:r>
              <a:rPr lang="en-US" dirty="0" smtClean="0"/>
              <a:t> who will render to each person according to his deeds: </a:t>
            </a:r>
            <a:r>
              <a:rPr lang="en-US" baseline="30000" dirty="0" smtClean="0"/>
              <a:t>7</a:t>
            </a:r>
            <a:r>
              <a:rPr lang="en-US" dirty="0" smtClean="0"/>
              <a:t> to those who by perseverance in doing good seek for glory and honor and immortality, eternal life; </a:t>
            </a:r>
            <a:r>
              <a:rPr lang="en-US" baseline="30000" dirty="0" smtClean="0"/>
              <a:t>8</a:t>
            </a:r>
            <a:r>
              <a:rPr lang="en-US" dirty="0" smtClean="0"/>
              <a:t> but to those who are selfishly ambitious and do not obey the truth, but obey unrighteousness, wrath and indignation. </a:t>
            </a:r>
            <a:r>
              <a:rPr lang="en-US" baseline="30000" dirty="0" smtClean="0"/>
              <a:t>9 </a:t>
            </a:r>
            <a:r>
              <a:rPr lang="en-US" dirty="0" smtClean="0"/>
              <a:t>There will be tribulation and distress for every soul of man who does evil, of the Jew first and also of the Greek, </a:t>
            </a:r>
            <a:r>
              <a:rPr lang="en-US" baseline="30000" dirty="0" smtClean="0"/>
              <a:t>10</a:t>
            </a:r>
            <a:r>
              <a:rPr lang="en-US" dirty="0" smtClean="0"/>
              <a:t> but glory and honor and peace to everyone who does good, to the Jew first and also to the Greek. </a:t>
            </a:r>
            <a:r>
              <a:rPr lang="en-US" baseline="30000" dirty="0" smtClean="0"/>
              <a:t>11</a:t>
            </a:r>
            <a:r>
              <a:rPr lang="en-US" dirty="0" smtClean="0"/>
              <a:t> For there is no partiality with God. (NASB)</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Storing Up Wrath</a:t>
            </a:r>
            <a:endParaRPr lang="en-US" dirty="0"/>
          </a:p>
        </p:txBody>
      </p:sp>
      <p:sp>
        <p:nvSpPr>
          <p:cNvPr id="3" name="Content Placeholder 2"/>
          <p:cNvSpPr>
            <a:spLocks noGrp="1"/>
          </p:cNvSpPr>
          <p:nvPr>
            <p:ph idx="1"/>
          </p:nvPr>
        </p:nvSpPr>
        <p:spPr>
          <a:xfrm>
            <a:off x="1569280" y="1516979"/>
            <a:ext cx="11435520" cy="7841029"/>
          </a:xfrm>
        </p:spPr>
        <p:txBody>
          <a:bodyPr>
            <a:normAutofit lnSpcReduction="10000"/>
          </a:bodyPr>
          <a:lstStyle/>
          <a:p>
            <a:endParaRPr lang="en-US" sz="3600" dirty="0" smtClean="0"/>
          </a:p>
          <a:p>
            <a:r>
              <a:rPr lang="en-US" sz="3600" dirty="0" smtClean="0">
                <a:latin typeface="Garamond" pitchFamily="18" charset="0"/>
              </a:rPr>
              <a:t>What is God’s Wrath?</a:t>
            </a:r>
          </a:p>
          <a:p>
            <a:pPr marL="0" indent="0">
              <a:buNone/>
            </a:pPr>
            <a:endParaRPr lang="en-US" sz="3600" dirty="0" smtClean="0">
              <a:latin typeface="Garamond" pitchFamily="18" charset="0"/>
            </a:endParaRPr>
          </a:p>
          <a:p>
            <a:pPr marL="0" indent="0">
              <a:buNone/>
            </a:pPr>
            <a:r>
              <a:rPr lang="en-US" sz="3600" dirty="0" smtClean="0">
                <a:latin typeface="Garamond" pitchFamily="18" charset="0"/>
              </a:rPr>
              <a:t>“If then ‘grace’ is God acting graciously, ‘wrath’ must be God reacting in revulsion against sin. It is his ‘deeply personal abhorrence’ of evil…The alternative to ‘wrath’ is not ‘love’ but ‘neutrality’ in the moral conflict. And God is not neutral. On the contrary, his wrath is his holy hostility to evil, his refusal to condone it or come to terms with it, his just judgment upon it.</a:t>
            </a:r>
          </a:p>
          <a:p>
            <a:pPr marL="0" indent="0">
              <a:buNone/>
            </a:pPr>
            <a:r>
              <a:rPr lang="en-US" sz="3600" b="1" dirty="0" smtClean="0">
                <a:latin typeface="Garamond" pitchFamily="18" charset="0"/>
              </a:rPr>
              <a:t>~John Stott</a:t>
            </a:r>
            <a:r>
              <a:rPr lang="en-US" sz="3600" dirty="0" smtClean="0">
                <a:latin typeface="Garamond" pitchFamily="18" charset="0"/>
              </a:rPr>
              <a:t>, The Message of Romans</a:t>
            </a:r>
          </a:p>
          <a:p>
            <a:endParaRPr lang="en-US" sz="3600" dirty="0">
              <a:latin typeface="Garamond" pitchFamily="18" charset="0"/>
            </a:endParaRPr>
          </a:p>
          <a:p>
            <a:r>
              <a:rPr lang="en-US" sz="3600" dirty="0" smtClean="0">
                <a:latin typeface="Garamond" pitchFamily="18" charset="0"/>
              </a:rPr>
              <a:t>“</a:t>
            </a:r>
            <a:r>
              <a:rPr lang="en-US" sz="3600" dirty="0" smtClean="0">
                <a:latin typeface="Garamond" pitchFamily="18" charset="0"/>
              </a:rPr>
              <a:t>The day of wrath” – Future event when God renders a verdict for the deeds of each person.</a:t>
            </a:r>
          </a:p>
          <a:p>
            <a:pPr lvl="1"/>
            <a:r>
              <a:rPr lang="en-US" dirty="0" smtClean="0">
                <a:latin typeface="Garamond" pitchFamily="18" charset="0"/>
              </a:rPr>
              <a:t>Why the delay of just punishment?</a:t>
            </a:r>
          </a:p>
          <a:p>
            <a:pPr marL="0" indent="0">
              <a:buNone/>
            </a:pPr>
            <a:endParaRPr lang="en-US" sz="3200" dirty="0" smtClean="0">
              <a:latin typeface="Garamond" pitchFamily="18" charset="0"/>
            </a:endParaRPr>
          </a:p>
          <a:p>
            <a:pPr lvl="1">
              <a:buNone/>
            </a:pP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Storing Up Wrath</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3600" dirty="0" smtClean="0"/>
          </a:p>
          <a:p>
            <a:r>
              <a:rPr lang="en-US" sz="3600" dirty="0" smtClean="0">
                <a:latin typeface="Garamond" pitchFamily="18" charset="0"/>
              </a:rPr>
              <a:t>“The day of wrath” – Future event when God renders a verdict for the deeds of each person.</a:t>
            </a:r>
          </a:p>
          <a:p>
            <a:pPr lvl="1"/>
            <a:r>
              <a:rPr lang="en-US" dirty="0" smtClean="0">
                <a:latin typeface="Garamond" pitchFamily="18" charset="0"/>
              </a:rPr>
              <a:t>Why the delay of just punishment?</a:t>
            </a:r>
          </a:p>
          <a:p>
            <a:r>
              <a:rPr lang="en-US" sz="3600" dirty="0" smtClean="0">
                <a:latin typeface="Garamond" pitchFamily="18" charset="0"/>
              </a:rPr>
              <a:t>Those that count themselves as “good people” are not storing up the “riches of God’s kindness” (v. 4) but hoarding the wrath of God.</a:t>
            </a:r>
          </a:p>
          <a:p>
            <a:r>
              <a:rPr lang="en-US" sz="3600" dirty="0" smtClean="0">
                <a:latin typeface="Garamond" pitchFamily="18" charset="0"/>
              </a:rPr>
              <a:t>Wages for actions</a:t>
            </a:r>
          </a:p>
          <a:p>
            <a:r>
              <a:rPr lang="en-US" sz="3600" dirty="0" smtClean="0">
                <a:latin typeface="Garamond" pitchFamily="18" charset="0"/>
              </a:rPr>
              <a:t>No favoritism!</a:t>
            </a:r>
            <a:endParaRPr lang="en-US" sz="3200" dirty="0" smtClean="0">
              <a:latin typeface="Garamond" pitchFamily="18" charset="0"/>
            </a:endParaRPr>
          </a:p>
          <a:p>
            <a:pPr lvl="1">
              <a:buNone/>
            </a:pP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Tree>
    <p:extLst>
      <p:ext uri="{BB962C8B-B14F-4D97-AF65-F5344CB8AC3E}">
        <p14:creationId xmlns:p14="http://schemas.microsoft.com/office/powerpoint/2010/main" val="95273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pitchFamily="18" charset="0"/>
              </a:rPr>
              <a:t>The Witness of law</a:t>
            </a:r>
          </a:p>
        </p:txBody>
      </p:sp>
      <p:sp>
        <p:nvSpPr>
          <p:cNvPr id="5" name="Content Placeholder 2"/>
          <p:cNvSpPr txBox="1">
            <a:spLocks/>
          </p:cNvSpPr>
          <p:nvPr/>
        </p:nvSpPr>
        <p:spPr>
          <a:xfrm>
            <a:off x="1444772" y="1371600"/>
            <a:ext cx="11435520" cy="8011886"/>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Romans 2:12-16</a:t>
            </a:r>
          </a:p>
          <a:p>
            <a:pPr marL="347472" algn="l"/>
            <a:r>
              <a:rPr lang="en-US" baseline="30000" dirty="0" smtClean="0"/>
              <a:t>12</a:t>
            </a:r>
            <a:r>
              <a:rPr lang="en-US" dirty="0" smtClean="0"/>
              <a:t> For all who have sinned without the Law will also perish without the Law, and all who have sinned under the Law will be judged by the Law;</a:t>
            </a:r>
            <a:r>
              <a:rPr lang="en-US" baseline="30000" dirty="0" smtClean="0"/>
              <a:t> 13 </a:t>
            </a:r>
            <a:r>
              <a:rPr lang="en-US" dirty="0" smtClean="0"/>
              <a:t>for it is not the hearers of the Law who are just before God, but the doers of the Law will be justified. </a:t>
            </a:r>
            <a:r>
              <a:rPr lang="en-US" baseline="30000" dirty="0" smtClean="0"/>
              <a:t>14</a:t>
            </a:r>
            <a:r>
              <a:rPr lang="en-US" dirty="0" smtClean="0"/>
              <a:t> For when Gentiles who do not have the Law do instinctively the things of the Law, these, not having the Law, are a law to themselves, </a:t>
            </a:r>
            <a:r>
              <a:rPr lang="en-US" baseline="30000" dirty="0" smtClean="0"/>
              <a:t>15</a:t>
            </a:r>
            <a:r>
              <a:rPr lang="en-US" dirty="0" smtClean="0"/>
              <a:t> in that they show the work of the Law written in their hearts, their conscience bearing witness and their thoughts alternately accusing or else defending them, </a:t>
            </a:r>
            <a:r>
              <a:rPr lang="en-US" baseline="30000" dirty="0" smtClean="0"/>
              <a:t>16</a:t>
            </a:r>
            <a:r>
              <a:rPr lang="en-US" dirty="0" smtClean="0"/>
              <a:t> on the day when, according to my gospel, God will judge the secrets of men through Christ Jesus. (NASB)</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Storing Up Wrath</a:t>
            </a:r>
            <a:endParaRPr lang="en-US" dirty="0"/>
          </a:p>
        </p:txBody>
      </p:sp>
      <p:sp>
        <p:nvSpPr>
          <p:cNvPr id="3" name="Content Placeholder 2"/>
          <p:cNvSpPr>
            <a:spLocks noGrp="1"/>
          </p:cNvSpPr>
          <p:nvPr>
            <p:ph idx="1"/>
          </p:nvPr>
        </p:nvSpPr>
        <p:spPr>
          <a:xfrm>
            <a:off x="1569280" y="1516980"/>
            <a:ext cx="11435520" cy="6930334"/>
          </a:xfrm>
        </p:spPr>
        <p:txBody>
          <a:bodyPr>
            <a:normAutofit/>
          </a:bodyPr>
          <a:lstStyle/>
          <a:p>
            <a:endParaRPr lang="en-US" sz="3600" dirty="0" smtClean="0"/>
          </a:p>
          <a:p>
            <a:r>
              <a:rPr lang="en-US" sz="3600" dirty="0" smtClean="0">
                <a:latin typeface="Garamond" pitchFamily="18" charset="0"/>
              </a:rPr>
              <a:t>We will be judged by what we know not by standards of which we are ignorant.</a:t>
            </a:r>
          </a:p>
          <a:p>
            <a:r>
              <a:rPr lang="en-US" sz="3600" dirty="0" smtClean="0">
                <a:latin typeface="Garamond" pitchFamily="18" charset="0"/>
              </a:rPr>
              <a:t>The </a:t>
            </a:r>
            <a:r>
              <a:rPr lang="en-US" sz="3600" i="1" dirty="0" smtClean="0">
                <a:latin typeface="Garamond" pitchFamily="18" charset="0"/>
              </a:rPr>
              <a:t>thoughts </a:t>
            </a:r>
            <a:r>
              <a:rPr lang="en-US" sz="3600" dirty="0" smtClean="0">
                <a:latin typeface="Garamond" pitchFamily="18" charset="0"/>
              </a:rPr>
              <a:t>(v. 15) or </a:t>
            </a:r>
            <a:r>
              <a:rPr lang="en-US" sz="3600" i="1" dirty="0" smtClean="0">
                <a:latin typeface="Garamond" pitchFamily="18" charset="0"/>
              </a:rPr>
              <a:t>secrets of men </a:t>
            </a:r>
            <a:r>
              <a:rPr lang="en-US" sz="3600" dirty="0" smtClean="0">
                <a:latin typeface="Garamond" pitchFamily="18" charset="0"/>
              </a:rPr>
              <a:t>(v. 16) are the intentions hidden beneath every human action &amp; interaction. </a:t>
            </a:r>
            <a:endParaRPr lang="en-US" dirty="0" smtClean="0">
              <a:latin typeface="Garamond" pitchFamily="18" charset="0"/>
            </a:endParaRPr>
          </a:p>
          <a:p>
            <a:endParaRPr lang="en-US" dirty="0" smtClean="0">
              <a:latin typeface="Garamond" pitchFamily="18" charset="0"/>
            </a:endParaRP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3">
                                            <p:txEl>
                                              <p:pRg st="2" end="2"/>
                                            </p:txEl>
                                          </p:spTgt>
                                        </p:tgtEl>
                                      </p:cBhvr>
                                    </p:animEffect>
                                    <p:set>
                                      <p:cBhvr>
                                        <p:cTn id="22" dur="1" fill="hold">
                                          <p:stCondLst>
                                            <p:cond delay="499"/>
                                          </p:stCondLst>
                                        </p:cTn>
                                        <p:tgtEl>
                                          <p:spTgt spid="3">
                                            <p:txEl>
                                              <p:pRg st="2" end="2"/>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3600" b="1" dirty="0" smtClean="0">
                <a:sym typeface="Helvetica Light"/>
              </a:rPr>
              <a:t>Matthew 5:21-22</a:t>
            </a:r>
          </a:p>
          <a:p>
            <a:pPr indent="0">
              <a:buNone/>
            </a:pPr>
            <a:r>
              <a:rPr lang="en-US" sz="3600" dirty="0" smtClean="0">
                <a:sym typeface="Helvetica Light"/>
              </a:rPr>
              <a:t>“You have heard that it was said to the people long ago, ‘You shall not murder, and anyone who murders will be subject to judgment.’  But I tell you that anyone who is angry with a brother or sister will be subject to judgment. Again, anyone who says to a brother or sister, ‘</a:t>
            </a:r>
            <a:r>
              <a:rPr lang="en-US" sz="3600" dirty="0" err="1" smtClean="0">
                <a:sym typeface="Helvetica Light"/>
              </a:rPr>
              <a:t>Raca</a:t>
            </a:r>
            <a:r>
              <a:rPr lang="en-US" sz="3600" dirty="0" smtClean="0">
                <a:sym typeface="Helvetica Light"/>
              </a:rPr>
              <a:t>,’ is answerable to the court. And anyone who says, ‘You fool!’ will be in danger of the fire of hell.</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652</TotalTime>
  <Words>598</Words>
  <Application>Microsoft Office PowerPoint</Application>
  <PresentationFormat>Custom</PresentationFormat>
  <Paragraphs>66</Paragraphs>
  <Slides>12</Slides>
  <Notes>0</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White</vt:lpstr>
      <vt:lpstr>Custom Design</vt:lpstr>
      <vt:lpstr>1_Custom Design</vt:lpstr>
      <vt:lpstr>PowerPoint Presentation</vt:lpstr>
      <vt:lpstr>Judgment of the Self-Righteous</vt:lpstr>
      <vt:lpstr>Judgment of the Self-Righteous</vt:lpstr>
      <vt:lpstr>Storing Up Wrath</vt:lpstr>
      <vt:lpstr>Storing Up Wrath</vt:lpstr>
      <vt:lpstr>Storing Up Wrath</vt:lpstr>
      <vt:lpstr>The Witness of law</vt:lpstr>
      <vt:lpstr>Storing Up Wrath</vt:lpstr>
      <vt:lpstr>PowerPoint Presentation</vt:lpstr>
      <vt:lpstr>Storing Up Wrath</vt:lpstr>
      <vt:lpstr>Conclusion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&amp; Emily</dc:creator>
  <cp:lastModifiedBy>McLaughlin</cp:lastModifiedBy>
  <cp:revision>16</cp:revision>
  <dcterms:modified xsi:type="dcterms:W3CDTF">2014-09-28T12:15:41Z</dcterms:modified>
</cp:coreProperties>
</file>